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72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embeddedFontLst>
    <p:embeddedFont>
      <p:font typeface="Host Grotesk" panose="020B0504030402000203" pitchFamily="34" charset="77"/>
      <p:regular r:id="rId12"/>
      <p:bold r:id="rId13"/>
      <p:italic r:id="rId14"/>
      <p:boldItalic r:id="rId15"/>
    </p:embeddedFont>
    <p:embeddedFont>
      <p:font typeface="Host Grotesk SemiBold" panose="020B0504030402000203" pitchFamily="34" charset="77"/>
      <p:regular r:id="rId16"/>
      <p:bold r:id="rId17"/>
      <p:italic r:id="rId18"/>
      <p:boldItalic r:id="rId19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8779"/>
    <a:srgbClr val="F4F4F4"/>
    <a:srgbClr val="E5E6E0"/>
    <a:srgbClr val="23222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12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5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8" d="100"/>
          <a:sy n="118" d="100"/>
        </p:scale>
        <p:origin x="67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1E68CEF-F42A-7A60-7DFA-483E245B58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38E37-4234-A4B4-48DF-D96E9AD946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9CCAA-88F8-4FA3-A57E-179213D21552}" type="datetimeFigureOut">
              <a:rPr lang="sv-SE" smtClean="0"/>
              <a:t>2026-06-22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5D3AE-5A37-0451-F1C5-8712E99BA4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680A5-2AA4-BAAB-1F6D-4B5FDFE8DB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0709A-FD31-486D-A3E0-0C875DA8DB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16032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5D987-8E03-4376-86E7-5BDD814C86E7}" type="datetimeFigureOut">
              <a:rPr lang="sv-SE" smtClean="0"/>
              <a:t>2026-06-22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299C3-3599-4557-8450-5E0F733AA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320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slide_off-white"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2">
            <a:extLst>
              <a:ext uri="{FF2B5EF4-FFF2-40B4-BE49-F238E27FC236}">
                <a16:creationId xmlns:a16="http://schemas.microsoft.com/office/drawing/2014/main" id="{6FA11DB8-9426-F127-3F52-B432428F5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99150" y="0"/>
            <a:ext cx="62928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pic>
        <p:nvPicPr>
          <p:cNvPr id="9" name="Bildobjekt 4" descr="En bild som visar Grafik, Teckensnitt, skärmbild, grafisk design&#10;&#10;AI-genererat innehåll kan vara felaktigt.">
            <a:extLst>
              <a:ext uri="{FF2B5EF4-FFF2-40B4-BE49-F238E27FC236}">
                <a16:creationId xmlns:a16="http://schemas.microsoft.com/office/drawing/2014/main" id="{2E40C13E-1F92-BC61-FFCF-61A026BD94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47" y="5909891"/>
            <a:ext cx="1819492" cy="420757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DC9F7DC-EB5A-9A21-8523-3FD85CF403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8446" y="527352"/>
            <a:ext cx="4826000" cy="247650"/>
          </a:xfrm>
        </p:spPr>
        <p:txBody>
          <a:bodyPr/>
          <a:lstStyle>
            <a:lvl1pPr>
              <a:buFontTx/>
              <a:buNone/>
              <a:defRPr sz="1000">
                <a:solidFill>
                  <a:srgbClr val="938779"/>
                </a:solidFill>
              </a:defRPr>
            </a:lvl1pPr>
            <a:lvl2pPr>
              <a:buFontTx/>
              <a:buNone/>
              <a:defRPr sz="1000">
                <a:solidFill>
                  <a:srgbClr val="938779"/>
                </a:solidFill>
              </a:defRPr>
            </a:lvl2pPr>
            <a:lvl3pPr>
              <a:buFontTx/>
              <a:buNone/>
              <a:defRPr sz="1000">
                <a:solidFill>
                  <a:srgbClr val="938779"/>
                </a:solidFill>
              </a:defRPr>
            </a:lvl3pPr>
            <a:lvl4pPr>
              <a:buFontTx/>
              <a:buNone/>
              <a:defRPr sz="1000">
                <a:solidFill>
                  <a:srgbClr val="938779"/>
                </a:solidFill>
              </a:defRPr>
            </a:lvl4pPr>
            <a:lvl5pPr>
              <a:buFontTx/>
              <a:buNone/>
              <a:defRPr sz="1000">
                <a:solidFill>
                  <a:srgbClr val="93877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700C2CC-4B49-B36A-C77A-288C7AA6F0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8447" y="1989232"/>
            <a:ext cx="4826000" cy="1495921"/>
          </a:xfrm>
        </p:spPr>
        <p:txBody>
          <a:bodyPr anchor="b"/>
          <a:lstStyle>
            <a:lvl1pPr marL="0">
              <a:buFontTx/>
              <a:buNone/>
              <a:defRPr sz="3600"/>
            </a:lvl1pPr>
            <a:lvl2pPr marL="0">
              <a:buFontTx/>
              <a:buNone/>
              <a:defRPr>
                <a:solidFill>
                  <a:srgbClr val="938779"/>
                </a:solidFill>
              </a:defRPr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CF0FF79-7FB4-07B1-A911-4DD5F1CCF1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8446" y="3594178"/>
            <a:ext cx="4825999" cy="1443038"/>
          </a:xfrm>
        </p:spPr>
        <p:txBody>
          <a:bodyPr/>
          <a:lstStyle>
            <a:lvl1pPr>
              <a:buFontTx/>
              <a:buNone/>
              <a:defRPr sz="1800">
                <a:solidFill>
                  <a:schemeClr val="tx2"/>
                </a:solidFill>
              </a:defRPr>
            </a:lvl1pPr>
            <a:lvl2pPr>
              <a:buFontTx/>
              <a:buNone/>
              <a:defRPr sz="1800">
                <a:solidFill>
                  <a:schemeClr val="tx2"/>
                </a:solidFill>
              </a:defRPr>
            </a:lvl2pPr>
            <a:lvl3pPr>
              <a:buFontTx/>
              <a:buNone/>
              <a:defRPr sz="1800">
                <a:solidFill>
                  <a:schemeClr val="tx2"/>
                </a:solidFill>
              </a:defRPr>
            </a:lvl3pPr>
            <a:lvl4pPr>
              <a:buFontTx/>
              <a:buNone/>
              <a:defRPr sz="1800">
                <a:solidFill>
                  <a:schemeClr val="tx2"/>
                </a:solidFill>
              </a:defRPr>
            </a:lvl4pPr>
            <a:lvl5pPr>
              <a:buFontTx/>
              <a:buNone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233693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_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748D3B-86C9-E1EC-CAB4-83294258E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D480EF-D26B-A141-A2D3-466B4551A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F155A09-6649-7DB3-6867-8572D27ED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383246-9F1A-95E7-5E70-93E21C9D2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3176347-EC72-9DE8-1414-C9551D0B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28347ABC-5A32-BC9E-BE83-31070F3CAF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11" name="Rubrik 1">
            <a:extLst>
              <a:ext uri="{FF2B5EF4-FFF2-40B4-BE49-F238E27FC236}">
                <a16:creationId xmlns:a16="http://schemas.microsoft.com/office/drawing/2014/main" id="{0F757D49-A491-1634-583D-1CD3C946C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latshållare för sidfot 5">
            <a:extLst>
              <a:ext uri="{FF2B5EF4-FFF2-40B4-BE49-F238E27FC236}">
                <a16:creationId xmlns:a16="http://schemas.microsoft.com/office/drawing/2014/main" id="{3E2FD0E6-EF9D-8BEE-04B9-666A4F81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2856391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_informa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7DF54-0926-56A0-876A-7F874196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2C7E7DC5-BCD7-589E-F48C-6F6A6366CB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A5EF35-A2E0-8411-CA92-45359E830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658ACE-833D-532A-C86E-334B6A4DD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EA844B6F-C37A-6D4C-6263-6D326180B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latshållare för innehåll 5">
            <a:extLst>
              <a:ext uri="{FF2B5EF4-FFF2-40B4-BE49-F238E27FC236}">
                <a16:creationId xmlns:a16="http://schemas.microsoft.com/office/drawing/2014/main" id="{FBAEBCBA-EE31-4CFA-2BBA-EBDD9C58C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963DCF5-D44D-08BE-FBA3-62CF285995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latshållare för sidfot 5">
            <a:extLst>
              <a:ext uri="{FF2B5EF4-FFF2-40B4-BE49-F238E27FC236}">
                <a16:creationId xmlns:a16="http://schemas.microsoft.com/office/drawing/2014/main" id="{82FA5007-3A8D-5ECE-B8A6-B3E77292E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2239314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D41AD54-0801-3DC2-F3B4-55BE63518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32AFC9C2-F658-5D0A-EB14-13F216C894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BB095964-2B9F-43ED-75A8-B2177AD1A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9770" y="1296444"/>
            <a:ext cx="4189956" cy="804069"/>
          </a:xfrm>
        </p:spPr>
        <p:txBody>
          <a:bodyPr anchor="b"/>
          <a:lstStyle>
            <a:lvl1pPr marL="0">
              <a:buFontTx/>
              <a:buNone/>
              <a:defRPr sz="24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2B1AB711-FBC5-EE6C-A626-4592F615D8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09770" y="2250824"/>
            <a:ext cx="4189956" cy="3875589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buFontTx/>
              <a:buNone/>
              <a:defRPr sz="1600"/>
            </a:lvl2pPr>
            <a:lvl3pPr>
              <a:buFontTx/>
              <a:buNone/>
              <a:defRPr sz="1600"/>
            </a:lvl3pPr>
            <a:lvl4pPr>
              <a:buFontTx/>
              <a:buNone/>
              <a:defRPr sz="1600"/>
            </a:lvl4pPr>
            <a:lvl5pPr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1D7AACC-1E5F-8B08-6E10-DC8199E146F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1282373"/>
            <a:ext cx="6497638" cy="484404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C3D674BD-E5E2-60C5-BF90-7F7CD51DCE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Platshållare för sidfot 5">
            <a:extLst>
              <a:ext uri="{FF2B5EF4-FFF2-40B4-BE49-F238E27FC236}">
                <a16:creationId xmlns:a16="http://schemas.microsoft.com/office/drawing/2014/main" id="{8A205462-2B5B-605B-8F96-08893343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5818146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_clea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F4C6CEA-30F7-6C7E-57C0-E3C1113B6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>
              <a:solidFill>
                <a:schemeClr val="bg2"/>
              </a:solidFill>
            </a:endParaRPr>
          </a:p>
        </p:txBody>
      </p:sp>
      <p:pic>
        <p:nvPicPr>
          <p:cNvPr id="5" name="Bildobjekt 4" descr="En bild som visar cirkel, Grafik, design&#10;&#10;AI-genererat innehåll kan vara felaktigt.">
            <a:extLst>
              <a:ext uri="{FF2B5EF4-FFF2-40B4-BE49-F238E27FC236}">
                <a16:creationId xmlns:a16="http://schemas.microsoft.com/office/drawing/2014/main" id="{54D15733-93C9-91D5-DEF4-CBCA6B5484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7" name="Rubrik 1">
            <a:extLst>
              <a:ext uri="{FF2B5EF4-FFF2-40B4-BE49-F238E27FC236}">
                <a16:creationId xmlns:a16="http://schemas.microsoft.com/office/drawing/2014/main" id="{B098329D-5B1B-24FD-BB3E-6C90F97ECD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1132C4B2-A4BE-B6C3-D09B-B0D194E5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sv-S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639932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_clean">
    <p:bg>
      <p:bgPr>
        <a:solidFill>
          <a:srgbClr val="E5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7DF54-0926-56A0-876A-7F874196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2C7E7DC5-BCD7-589E-F48C-6F6A6366CB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033720A3-82B3-4392-0779-15144242AB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D98FF39D-7371-3A95-537F-5CCA66D6C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1372765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cle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7DF54-0926-56A0-876A-7F874196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2C7E7DC5-BCD7-589E-F48C-6F6A6366CB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194E1333-60E0-80C9-B83F-1041093B7E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3CA53527-7386-CE38-EDC9-20C50F3CA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2948993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full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27A936-A820-0AD7-8CC2-1DDA27753C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C980E2-92E0-410E-1480-7CD5F17D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5F52E9B-BAC1-AE57-6F4C-6C759E652F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83375" y="1803400"/>
            <a:ext cx="4803775" cy="279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3" name="Platshållare för sidfot 5">
            <a:extLst>
              <a:ext uri="{FF2B5EF4-FFF2-40B4-BE49-F238E27FC236}">
                <a16:creationId xmlns:a16="http://schemas.microsoft.com/office/drawing/2014/main" id="{244DF714-E215-6F8B-C3D3-588E3A6AE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254368"/>
      </p:ext>
    </p:extLst>
  </p:cSld>
  <p:clrMapOvr>
    <a:masterClrMapping/>
  </p:clrMapOvr>
  <p:transition spd="med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054F39-32FD-A74C-B477-E54619066C0A}"/>
              </a:ext>
            </a:extLst>
          </p:cNvPr>
          <p:cNvSpPr txBox="1"/>
          <p:nvPr userDrawn="1"/>
        </p:nvSpPr>
        <p:spPr>
          <a:xfrm>
            <a:off x="5060640" y="4030678"/>
            <a:ext cx="2187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>
                <a:solidFill>
                  <a:schemeClr val="tx2"/>
                </a:solidFill>
                <a:latin typeface="Host Grotesk" panose="020B0504030402000203" pitchFamily="34" charset="0"/>
              </a:rPr>
              <a:t>Qvantum.com</a:t>
            </a:r>
          </a:p>
        </p:txBody>
      </p:sp>
      <p:pic>
        <p:nvPicPr>
          <p:cNvPr id="3" name="Bildobjekt 4" descr="En bild som visar Grafik, Teckensnitt, skärmbild, grafisk design&#10;&#10;AI-genererat innehåll kan vara felaktigt.">
            <a:extLst>
              <a:ext uri="{FF2B5EF4-FFF2-40B4-BE49-F238E27FC236}">
                <a16:creationId xmlns:a16="http://schemas.microsoft.com/office/drawing/2014/main" id="{DE547E72-F88A-B847-0625-D3334390D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36000" y="3045064"/>
            <a:ext cx="2520000" cy="58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9574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_slide">
    <p:bg>
      <p:bgPr>
        <a:solidFill>
          <a:srgbClr val="E5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054F39-32FD-A74C-B477-E54619066C0A}"/>
              </a:ext>
            </a:extLst>
          </p:cNvPr>
          <p:cNvSpPr txBox="1"/>
          <p:nvPr userDrawn="1"/>
        </p:nvSpPr>
        <p:spPr>
          <a:xfrm>
            <a:off x="5060640" y="4030678"/>
            <a:ext cx="2187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>
                <a:solidFill>
                  <a:schemeClr val="tx2"/>
                </a:solidFill>
                <a:latin typeface="Host Grotesk" panose="020B0504030402000203" pitchFamily="34" charset="0"/>
              </a:rPr>
              <a:t>Qvantum.com</a:t>
            </a:r>
          </a:p>
        </p:txBody>
      </p:sp>
      <p:pic>
        <p:nvPicPr>
          <p:cNvPr id="3" name="Bildobjekt 4" descr="En bild som visar Grafik, Teckensnitt, skärmbild, grafisk design&#10;&#10;AI-genererat innehåll kan vara felaktigt.">
            <a:extLst>
              <a:ext uri="{FF2B5EF4-FFF2-40B4-BE49-F238E27FC236}">
                <a16:creationId xmlns:a16="http://schemas.microsoft.com/office/drawing/2014/main" id="{DE547E72-F88A-B847-0625-D3334390D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36000" y="3051202"/>
            <a:ext cx="2520000" cy="58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065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slide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2">
            <a:extLst>
              <a:ext uri="{FF2B5EF4-FFF2-40B4-BE49-F238E27FC236}">
                <a16:creationId xmlns:a16="http://schemas.microsoft.com/office/drawing/2014/main" id="{6FA11DB8-9426-F127-3F52-B432428F5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99150" y="0"/>
            <a:ext cx="62928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pic>
        <p:nvPicPr>
          <p:cNvPr id="9" name="Bildobjekt 4" descr="En bild som visar Grafik, Teckensnitt, skärmbild, grafisk design&#10;&#10;AI-genererat innehåll kan vara felaktigt.">
            <a:extLst>
              <a:ext uri="{FF2B5EF4-FFF2-40B4-BE49-F238E27FC236}">
                <a16:creationId xmlns:a16="http://schemas.microsoft.com/office/drawing/2014/main" id="{2E40C13E-1F92-BC61-FFCF-61A026BD94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47" y="5909891"/>
            <a:ext cx="1819492" cy="420757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DC9F7DC-EB5A-9A21-8523-3FD85CF403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8446" y="527352"/>
            <a:ext cx="4826000" cy="247650"/>
          </a:xfrm>
        </p:spPr>
        <p:txBody>
          <a:bodyPr/>
          <a:lstStyle>
            <a:lvl1pPr>
              <a:buFontTx/>
              <a:buNone/>
              <a:defRPr sz="1000">
                <a:solidFill>
                  <a:srgbClr val="938779"/>
                </a:solidFill>
              </a:defRPr>
            </a:lvl1pPr>
            <a:lvl2pPr>
              <a:buFontTx/>
              <a:buNone/>
              <a:defRPr sz="1000">
                <a:solidFill>
                  <a:srgbClr val="938779"/>
                </a:solidFill>
              </a:defRPr>
            </a:lvl2pPr>
            <a:lvl3pPr>
              <a:buFontTx/>
              <a:buNone/>
              <a:defRPr sz="1000">
                <a:solidFill>
                  <a:srgbClr val="938779"/>
                </a:solidFill>
              </a:defRPr>
            </a:lvl3pPr>
            <a:lvl4pPr>
              <a:buFontTx/>
              <a:buNone/>
              <a:defRPr sz="1000">
                <a:solidFill>
                  <a:srgbClr val="938779"/>
                </a:solidFill>
              </a:defRPr>
            </a:lvl4pPr>
            <a:lvl5pPr>
              <a:buFontTx/>
              <a:buNone/>
              <a:defRPr sz="1000">
                <a:solidFill>
                  <a:srgbClr val="93877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700C2CC-4B49-B36A-C77A-288C7AA6F0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8447" y="1989232"/>
            <a:ext cx="4826000" cy="1495921"/>
          </a:xfrm>
        </p:spPr>
        <p:txBody>
          <a:bodyPr anchor="b"/>
          <a:lstStyle>
            <a:lvl1pPr marL="0">
              <a:buFontTx/>
              <a:buNone/>
              <a:defRPr sz="3600"/>
            </a:lvl1pPr>
            <a:lvl2pPr marL="0">
              <a:buFontTx/>
              <a:buNone/>
              <a:defRPr>
                <a:solidFill>
                  <a:srgbClr val="938779"/>
                </a:solidFill>
              </a:defRPr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CF0FF79-7FB4-07B1-A911-4DD5F1CCF1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8446" y="3594178"/>
            <a:ext cx="4825999" cy="1443038"/>
          </a:xfrm>
        </p:spPr>
        <p:txBody>
          <a:bodyPr/>
          <a:lstStyle>
            <a:lvl1pPr>
              <a:buFontTx/>
              <a:buNone/>
              <a:defRPr sz="1800">
                <a:solidFill>
                  <a:schemeClr val="tx2"/>
                </a:solidFill>
              </a:defRPr>
            </a:lvl1pPr>
            <a:lvl2pPr>
              <a:buFontTx/>
              <a:buNone/>
              <a:defRPr sz="1800">
                <a:solidFill>
                  <a:schemeClr val="tx2"/>
                </a:solidFill>
              </a:defRPr>
            </a:lvl2pPr>
            <a:lvl3pPr>
              <a:buFontTx/>
              <a:buNone/>
              <a:defRPr sz="1800">
                <a:solidFill>
                  <a:schemeClr val="tx2"/>
                </a:solidFill>
              </a:defRPr>
            </a:lvl3pPr>
            <a:lvl4pPr>
              <a:buFontTx/>
              <a:buNone/>
              <a:defRPr sz="1800">
                <a:solidFill>
                  <a:schemeClr val="tx2"/>
                </a:solidFill>
              </a:defRPr>
            </a:lvl4pPr>
            <a:lvl5pPr>
              <a:buFontTx/>
              <a:buNone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2086708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hl_sub_hl_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F04D5-E19D-66F7-5249-B6F782CF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D07D9497-A401-3524-EA4B-021E8B9A94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4EFBDACD-5C56-B35B-4CB9-046EA7518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88724"/>
            <a:ext cx="10306647" cy="73090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135C235A-3825-3316-637F-7439B4C978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12" name="Platshållare för sidfot 5">
            <a:extLst>
              <a:ext uri="{FF2B5EF4-FFF2-40B4-BE49-F238E27FC236}">
                <a16:creationId xmlns:a16="http://schemas.microsoft.com/office/drawing/2014/main" id="{5CF67FF7-ED43-C052-E2DE-2C131D62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4873990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in_hl_sub_hl_ligh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F04D5-E19D-66F7-5249-B6F782CF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D07D9497-A401-3524-EA4B-021E8B9A94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4EFBDACD-5C56-B35B-4CB9-046EA7518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88724"/>
            <a:ext cx="10306647" cy="67372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Bildobjekt 4" descr="En bild som visar cirkel, Grafik, design&#10;&#10;AI-genererat innehåll kan vara felaktigt.">
            <a:extLst>
              <a:ext uri="{FF2B5EF4-FFF2-40B4-BE49-F238E27FC236}">
                <a16:creationId xmlns:a16="http://schemas.microsoft.com/office/drawing/2014/main" id="{CBD557F4-6CC6-D83C-BEB6-5851198EDB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10" name="Platshållare för sidfot 5">
            <a:extLst>
              <a:ext uri="{FF2B5EF4-FFF2-40B4-BE49-F238E27FC236}">
                <a16:creationId xmlns:a16="http://schemas.microsoft.com/office/drawing/2014/main" id="{FF32C8C1-1C39-F03B-9EF4-4673B5B1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sv-S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780116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rge_bei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EBB2438-38DC-CC2A-45A2-8769E61AE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5600" y="1253331"/>
            <a:ext cx="5181600" cy="804069"/>
          </a:xfrm>
        </p:spPr>
        <p:txBody>
          <a:bodyPr anchor="b"/>
          <a:lstStyle>
            <a:lvl1pPr marL="0">
              <a:buFontTx/>
              <a:buNone/>
              <a:defRPr sz="24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93F1534-D1E2-286E-5866-3822DA797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0BF5F4F-6E26-18CA-9E73-071A89E6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5D05C11E-CFCD-7B13-CF0A-BBF0B6F869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9" name="Rektangel med rundade hörn 6">
            <a:extLst>
              <a:ext uri="{FF2B5EF4-FFF2-40B4-BE49-F238E27FC236}">
                <a16:creationId xmlns:a16="http://schemas.microsoft.com/office/drawing/2014/main" id="{F17BFC8C-E0B1-7725-8FE6-2CE5E3C7C0DC}"/>
              </a:ext>
            </a:extLst>
          </p:cNvPr>
          <p:cNvSpPr/>
          <p:nvPr userDrawn="1"/>
        </p:nvSpPr>
        <p:spPr>
          <a:xfrm>
            <a:off x="651164" y="549000"/>
            <a:ext cx="5760000" cy="576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317500" sx="102000" sy="102000" algn="ctr" rotWithShape="0">
              <a:srgbClr val="E5E6E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2">
            <a:extLst>
              <a:ext uri="{FF2B5EF4-FFF2-40B4-BE49-F238E27FC236}">
                <a16:creationId xmlns:a16="http://schemas.microsoft.com/office/drawing/2014/main" id="{6E0EDD68-BC8C-EC7D-250C-83C42EEF4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1164" y="729000"/>
            <a:ext cx="5400000" cy="5400000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19603180-B625-5258-74BD-17EC8607FC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705600" y="2207711"/>
            <a:ext cx="5181600" cy="3875589"/>
          </a:xfrm>
        </p:spPr>
        <p:txBody>
          <a:bodyPr/>
          <a:lstStyle>
            <a:lvl1pPr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6080850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rge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0BF5F4F-6E26-18CA-9E73-071A89E6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5D05C11E-CFCD-7B13-CF0A-BBF0B6F869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4C2654CB-D447-80CE-7EB8-BF1C965FC9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1164" y="729000"/>
            <a:ext cx="5400000" cy="5400000"/>
          </a:xfrm>
        </p:spPr>
        <p:txBody>
          <a:bodyPr/>
          <a:lstStyle/>
          <a:p>
            <a:endParaRPr lang="sv-SE"/>
          </a:p>
        </p:txBody>
      </p:sp>
      <p:sp>
        <p:nvSpPr>
          <p:cNvPr id="3" name="Platshållare för innehåll 3">
            <a:extLst>
              <a:ext uri="{FF2B5EF4-FFF2-40B4-BE49-F238E27FC236}">
                <a16:creationId xmlns:a16="http://schemas.microsoft.com/office/drawing/2014/main" id="{36932CED-48E6-F59F-FBB7-4368F5246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5600" y="1253331"/>
            <a:ext cx="5181600" cy="804069"/>
          </a:xfrm>
        </p:spPr>
        <p:txBody>
          <a:bodyPr anchor="b"/>
          <a:lstStyle>
            <a:lvl1pPr marL="0">
              <a:buFontTx/>
              <a:buNone/>
              <a:defRPr sz="24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F5ED036C-6279-F614-9A8B-D5724A550AC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705600" y="2207711"/>
            <a:ext cx="5181600" cy="3875589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buFontTx/>
              <a:buNone/>
              <a:defRPr sz="1600"/>
            </a:lvl2pPr>
            <a:lvl3pPr>
              <a:buFontTx/>
              <a:buNone/>
              <a:defRPr sz="1600"/>
            </a:lvl3pPr>
            <a:lvl4pPr>
              <a:buFontTx/>
              <a:buNone/>
              <a:defRPr sz="1600"/>
            </a:lvl4pPr>
            <a:lvl5pPr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CEA16047-BD30-7162-E8D4-23541B6D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1268434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ple_messages_dark">
    <p:bg>
      <p:bgPr>
        <a:solidFill>
          <a:srgbClr val="9387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679360-B6BD-D443-7516-19F904CA2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1"/>
            <a:ext cx="3333750" cy="47482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C5446D-9AF9-E658-5430-DE0EE2CD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4" descr="En bild som visar cirkel, Grafik, design&#10;&#10;AI-genererat innehåll kan vara felaktigt.">
            <a:extLst>
              <a:ext uri="{FF2B5EF4-FFF2-40B4-BE49-F238E27FC236}">
                <a16:creationId xmlns:a16="http://schemas.microsoft.com/office/drawing/2014/main" id="{ECA699EC-F203-8771-4770-7211A07C8B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1A3C5C20-C2B1-AF80-7A3B-2D65A2FD8A3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84700" y="1428751"/>
            <a:ext cx="3333750" cy="47482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F7E23E3-DF6C-F313-F7DB-B203B377A87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31200" y="1428751"/>
            <a:ext cx="3333750" cy="47482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1802B7D2-6F2F-F93E-7715-FC43605CB6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Platshållare för sidfot 5">
            <a:extLst>
              <a:ext uri="{FF2B5EF4-FFF2-40B4-BE49-F238E27FC236}">
                <a16:creationId xmlns:a16="http://schemas.microsoft.com/office/drawing/2014/main" id="{64A920F7-28C6-FB38-B278-7B05CFB3C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sv-S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3845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ple_messages_light"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679360-B6BD-D443-7516-19F904CA2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1"/>
            <a:ext cx="3333750" cy="4748212"/>
          </a:xfrm>
        </p:spPr>
        <p:txBody>
          <a:bodyPr/>
          <a:lstStyle>
            <a:lvl1pPr>
              <a:defRPr>
                <a:solidFill>
                  <a:srgbClr val="938779"/>
                </a:solidFill>
              </a:defRPr>
            </a:lvl1pPr>
            <a:lvl2pPr>
              <a:defRPr>
                <a:solidFill>
                  <a:srgbClr val="938779"/>
                </a:solidFill>
              </a:defRPr>
            </a:lvl2pPr>
            <a:lvl3pPr>
              <a:defRPr>
                <a:solidFill>
                  <a:srgbClr val="938779"/>
                </a:solidFill>
              </a:defRPr>
            </a:lvl3pPr>
            <a:lvl4pPr>
              <a:defRPr>
                <a:solidFill>
                  <a:srgbClr val="938779"/>
                </a:solidFill>
              </a:defRPr>
            </a:lvl4pPr>
            <a:lvl5pPr>
              <a:defRPr>
                <a:solidFill>
                  <a:srgbClr val="93877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C5446D-9AF9-E658-5430-DE0EE2CD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1A3C5C20-C2B1-AF80-7A3B-2D65A2FD8A3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84700" y="1428751"/>
            <a:ext cx="3333750" cy="4748212"/>
          </a:xfrm>
        </p:spPr>
        <p:txBody>
          <a:bodyPr/>
          <a:lstStyle>
            <a:lvl1pPr>
              <a:defRPr>
                <a:solidFill>
                  <a:srgbClr val="938779"/>
                </a:solidFill>
              </a:defRPr>
            </a:lvl1pPr>
            <a:lvl2pPr>
              <a:defRPr>
                <a:solidFill>
                  <a:srgbClr val="938779"/>
                </a:solidFill>
              </a:defRPr>
            </a:lvl2pPr>
            <a:lvl3pPr>
              <a:defRPr>
                <a:solidFill>
                  <a:srgbClr val="938779"/>
                </a:solidFill>
              </a:defRPr>
            </a:lvl3pPr>
            <a:lvl4pPr>
              <a:defRPr>
                <a:solidFill>
                  <a:srgbClr val="938779"/>
                </a:solidFill>
              </a:defRPr>
            </a:lvl4pPr>
            <a:lvl5pPr>
              <a:defRPr>
                <a:solidFill>
                  <a:srgbClr val="93877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F7E23E3-DF6C-F313-F7DB-B203B377A87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31200" y="1428751"/>
            <a:ext cx="3333750" cy="4748212"/>
          </a:xfrm>
        </p:spPr>
        <p:txBody>
          <a:bodyPr/>
          <a:lstStyle>
            <a:lvl1pPr>
              <a:defRPr>
                <a:solidFill>
                  <a:srgbClr val="938779"/>
                </a:solidFill>
              </a:defRPr>
            </a:lvl1pPr>
            <a:lvl2pPr>
              <a:defRPr>
                <a:solidFill>
                  <a:srgbClr val="938779"/>
                </a:solidFill>
              </a:defRPr>
            </a:lvl2pPr>
            <a:lvl3pPr>
              <a:defRPr>
                <a:solidFill>
                  <a:srgbClr val="938779"/>
                </a:solidFill>
              </a:defRPr>
            </a:lvl3pPr>
            <a:lvl4pPr>
              <a:defRPr>
                <a:solidFill>
                  <a:srgbClr val="938779"/>
                </a:solidFill>
              </a:defRPr>
            </a:lvl4pPr>
            <a:lvl5pPr>
              <a:defRPr>
                <a:solidFill>
                  <a:srgbClr val="93877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1802B7D2-6F2F-F93E-7715-FC43605CB6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51471"/>
            <a:ext cx="10298709" cy="730902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7A8F03DF-7E42-65AC-FDE9-974F7C2A67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11" name="Platshållare för sidfot 5">
            <a:extLst>
              <a:ext uri="{FF2B5EF4-FFF2-40B4-BE49-F238E27FC236}">
                <a16:creationId xmlns:a16="http://schemas.microsoft.com/office/drawing/2014/main" id="{DA1A6F35-D05C-48EF-ABE8-4E9DB47A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540097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_slide">
    <p:bg>
      <p:bgPr>
        <a:solidFill>
          <a:srgbClr val="E5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18467D-E460-E4B8-2753-899E38BF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2FDF56-B229-DA02-74DF-81DE839D0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2EC815-B1CB-34BB-9623-00FA48857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4ACE-D450-8B44-9002-1007560F663A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Platshållare för innehåll 4" descr="En bild som visar cirkel, skärmbild, Grafik, Färggrann&#10;&#10;AI-genererat innehåll kan vara felaktigt.">
            <a:extLst>
              <a:ext uri="{FF2B5EF4-FFF2-40B4-BE49-F238E27FC236}">
                <a16:creationId xmlns:a16="http://schemas.microsoft.com/office/drawing/2014/main" id="{35D83831-0726-C73E-AB62-67456747ED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9694" y="430306"/>
            <a:ext cx="432000" cy="432000"/>
          </a:xfrm>
          <a:prstGeom prst="rect">
            <a:avLst/>
          </a:prstGeom>
        </p:spPr>
      </p:pic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4F85D13B-1387-D071-6298-3177AB64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164" y="6356350"/>
            <a:ext cx="7322236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036477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A931E13-24F3-418D-7D0A-228CC082F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656C8C-EACE-7136-CB8D-5CE33E335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A89F87-C22B-FCBB-6F57-6AC520563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Host Grotesk" panose="020B0504030402000203" pitchFamily="34" charset="77"/>
              </a:defRPr>
            </a:lvl1pPr>
          </a:lstStyle>
          <a:p>
            <a:fld id="{E6185F1A-20D9-41F6-8769-309269B8A5AC}" type="datetime1">
              <a:rPr lang="sv-SE" smtClean="0"/>
              <a:t>2026-06-22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7327A4-AD02-570B-27B7-FABE8FE58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Host Grotesk" panose="020B0504030402000203" pitchFamily="34" charset="77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4BD763-EB22-57B7-DF52-1E0B45034F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Host Grotesk" panose="020B0504030402000203" pitchFamily="34" charset="77"/>
              </a:defRPr>
            </a:lvl1pPr>
          </a:lstStyle>
          <a:p>
            <a:fld id="{3E674ACE-D450-8B44-9002-1007560F663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43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  <p:sldLayoutId id="2147483690" r:id="rId3"/>
    <p:sldLayoutId id="2147483691" r:id="rId4"/>
    <p:sldLayoutId id="2147483676" r:id="rId5"/>
    <p:sldLayoutId id="2147483682" r:id="rId6"/>
    <p:sldLayoutId id="2147483674" r:id="rId7"/>
    <p:sldLayoutId id="2147483689" r:id="rId8"/>
    <p:sldLayoutId id="2147483675" r:id="rId9"/>
    <p:sldLayoutId id="2147483677" r:id="rId10"/>
    <p:sldLayoutId id="2147483685" r:id="rId11"/>
    <p:sldLayoutId id="2147483678" r:id="rId12"/>
    <p:sldLayoutId id="2147483679" r:id="rId13"/>
    <p:sldLayoutId id="2147483680" r:id="rId14"/>
    <p:sldLayoutId id="2147483686" r:id="rId15"/>
    <p:sldLayoutId id="2147483688" r:id="rId16"/>
    <p:sldLayoutId id="2147483681" r:id="rId17"/>
    <p:sldLayoutId id="2147483684" r:id="rId18"/>
  </p:sldLayoutIdLst>
  <p:transition spd="med">
    <p:pull/>
  </p:transition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Host Grotesk" panose="020B050403040200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ost Grotesk" panose="020B050403040200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ost Grotesk" panose="020B050403040200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ost Grotesk" panose="020B050403040200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ost Grotesk" panose="020B050403040200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ost Grotesk" panose="020B050403040200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 descr="qvimg_wohimpmn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120" r="4120"/>
          <a:stretch>
            <a:fillRect/>
          </a:stretch>
        </p:blipFill>
        <p:spPr/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1200" spc="160">
                <a:solidFill>
                  <a:srgbClr val="91877A"/>
                </a:solidFill>
                <a:latin typeface="Host Grotesk SemiBold"/>
              </a:rPr>
              <a:t>AI @ QVANTUM  ·  HANDOVER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3600">
                <a:solidFill>
                  <a:srgbClr val="232222"/>
                </a:solidFill>
                <a:latin typeface="Host Grotesk"/>
              </a:rPr>
              <a:t>Q work before summer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 wrap="square"/>
          <a:lstStyle/>
          <a:p>
            <a:pPr marL="0" indent="0">
              <a:spcAft>
                <a:spcPts val="1000"/>
              </a:spcAft>
              <a:buNone/>
            </a:pPr>
            <a:r>
              <a:rPr sz="1600">
                <a:solidFill>
                  <a:srgbClr val="232222"/>
                </a:solidFill>
                <a:latin typeface="Host Grotesk"/>
              </a:rPr>
              <a:t>Embedding AI across Qvantum — and handing over something that keeps running.</a:t>
            </a:r>
          </a:p>
          <a:p>
            <a:pPr marL="0" indent="0">
              <a:buNone/>
            </a:pPr>
            <a:r>
              <a:rPr sz="1100" spc="120">
                <a:solidFill>
                  <a:srgbClr val="91877A"/>
                </a:solidFill>
                <a:latin typeface="Host Grotesk SemiBold"/>
              </a:rPr>
              <a:t>JACOB SKOGSTRÖM   ·   JUNE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3200">
                <a:solidFill>
                  <a:srgbClr val="232222"/>
                </a:solidFill>
                <a:latin typeface="Host Grotesk"/>
              </a:rPr>
              <a:t>Put AI to work in every team — and leave behind a system that runs without me.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1500">
                <a:solidFill>
                  <a:srgbClr val="91877A"/>
                </a:solidFill>
                <a:latin typeface="Host Grotesk"/>
              </a:rPr>
              <a:t>Three goals before summer: two real AI initiatives per department, a living AI@Qvantum hub, and a network of ambassadors to carry it 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 marL="0" indent="0">
              <a:spcAft>
                <a:spcPts val="1000"/>
              </a:spcAft>
              <a:buNone/>
            </a:pPr>
            <a:r>
              <a:rPr sz="1600">
                <a:solidFill>
                  <a:srgbClr val="002656"/>
                </a:solidFill>
                <a:latin typeface="Host Grotesk SemiBold"/>
              </a:rPr>
              <a:t>Web &amp; dashboards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NPI / CPI delivery dashboard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Live Jira release cards</a:t>
            </a:r>
          </a:p>
          <a:p>
            <a:pPr marL="0" indent="0"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AI@Qvantum hub on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 wrap="square"/>
          <a:lstStyle/>
          <a:p>
            <a:pPr marL="0" indent="0">
              <a:spcAft>
                <a:spcPts val="1000"/>
              </a:spcAft>
              <a:buNone/>
            </a:pPr>
            <a:r>
              <a:rPr sz="1600">
                <a:solidFill>
                  <a:srgbClr val="002656"/>
                </a:solidFill>
                <a:latin typeface="Host Grotesk SemiBold"/>
              </a:rPr>
              <a:t>Knowledge &amp; enablement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QWiki — the second brain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Claude Code tutorials</a:t>
            </a:r>
          </a:p>
          <a:p>
            <a:pPr marL="0" indent="0"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Ambassador programme + one-pager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4"/>
          </p:nvPr>
        </p:nvSpPr>
        <p:spPr/>
        <p:txBody>
          <a:bodyPr wrap="square"/>
          <a:lstStyle/>
          <a:p>
            <a:pPr marL="0" indent="0">
              <a:spcAft>
                <a:spcPts val="1000"/>
              </a:spcAft>
              <a:buNone/>
            </a:pPr>
            <a:r>
              <a:rPr sz="1600">
                <a:solidFill>
                  <a:srgbClr val="002656"/>
                </a:solidFill>
                <a:latin typeface="Host Grotesk SemiBold"/>
              </a:rPr>
              <a:t>AI products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UK Document Builder</a:t>
            </a:r>
          </a:p>
          <a:p>
            <a:pPr marL="0" indent="0">
              <a:spcAft>
                <a:spcPts val="6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Support chatbot specification</a:t>
            </a:r>
          </a:p>
          <a:p>
            <a:pPr marL="0" indent="0"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Onboarding / product-card form v2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2600">
                <a:solidFill>
                  <a:srgbClr val="232222"/>
                </a:solidFill>
                <a:latin typeface="Host Grotesk SemiBold"/>
              </a:rPr>
              <a:t>What shipped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1600">
                <a:solidFill>
                  <a:srgbClr val="002656"/>
                </a:solidFill>
                <a:latin typeface="Host Grotesk SemiBold"/>
              </a:rPr>
              <a:t>Live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 wrap="square"/>
          <a:lstStyle/>
          <a:p>
            <a:pPr marL="0" indent="0">
              <a:spcAft>
                <a:spcPts val="8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AI@Qvantum hub — public, auto-deploys on push</a:t>
            </a:r>
          </a:p>
          <a:p>
            <a:pPr marL="0" indent="0">
              <a:spcAft>
                <a:spcPts val="8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NPI / CPI dashboard + Jira release cards</a:t>
            </a:r>
          </a:p>
          <a:p>
            <a:pPr marL="0" indent="0">
              <a:spcAft>
                <a:spcPts val="8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Ambassadors — signed off &amp; published</a:t>
            </a:r>
          </a:p>
          <a:p>
            <a:pPr marL="0" indent="0"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UK Document Builder — first results delivered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1600">
                <a:solidFill>
                  <a:srgbClr val="91877A"/>
                </a:solidFill>
                <a:latin typeface="Host Grotesk SemiBold"/>
              </a:rPr>
              <a:t>Waiting on others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 wrap="square"/>
          <a:lstStyle/>
          <a:p>
            <a:pPr marL="0" indent="0">
              <a:spcAft>
                <a:spcPts val="8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Server install — Jonathan / Wekudata</a:t>
            </a:r>
          </a:p>
          <a:p>
            <a:pPr marL="0" indent="0">
              <a:spcAft>
                <a:spcPts val="800"/>
              </a:spcAft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Ambassador contact details</a:t>
            </a:r>
          </a:p>
          <a:p>
            <a:pPr marL="0" indent="0">
              <a:buNone/>
            </a:pPr>
            <a:r>
              <a:rPr sz="1400">
                <a:solidFill>
                  <a:srgbClr val="232222"/>
                </a:solidFill>
                <a:latin typeface="Host Grotesk"/>
              </a:rPr>
              <a:t>Licence procurement — 5× Enterprise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 marL="0" indent="0">
              <a:spcAft>
                <a:spcPts val="400"/>
              </a:spcAft>
              <a:buNone/>
            </a:pPr>
            <a:r>
              <a:rPr sz="2600">
                <a:solidFill>
                  <a:srgbClr val="232222"/>
                </a:solidFill>
                <a:latin typeface="Host Grotesk"/>
              </a:rPr>
              <a:t>Status at handover</a:t>
            </a:r>
          </a:p>
          <a:p>
            <a:pPr marL="0" indent="0">
              <a:buNone/>
            </a:pPr>
            <a:r>
              <a:rPr sz="1100" spc="120">
                <a:solidFill>
                  <a:srgbClr val="91877A"/>
                </a:solidFill>
                <a:latin typeface="Host Grotesk SemiBold"/>
              </a:rPr>
              <a:t>2 IN PROGRESS   ·   4 IN FLIGHT   ·   17 SHIPPED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 descr="qvimg__lfx67r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6682" r="16682"/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sz="2400">
                <a:solidFill>
                  <a:srgbClr val="232222"/>
                </a:solidFill>
                <a:latin typeface="Host Grotesk"/>
              </a:rPr>
              <a:t>Handover &amp; what's next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 wrap="square"/>
          <a:lstStyle/>
          <a:p>
            <a:pPr marL="0" indent="0">
              <a:spcAft>
                <a:spcPts val="800"/>
              </a:spcAft>
              <a:buNone/>
            </a:pPr>
            <a:r>
              <a:rPr sz="1500">
                <a:solidFill>
                  <a:srgbClr val="232222"/>
                </a:solidFill>
                <a:latin typeface="Host Grotesk"/>
              </a:rPr>
              <a:t>Niklas Olsson carries the QWiki and the templates.</a:t>
            </a:r>
          </a:p>
          <a:p>
            <a:pPr marL="0" indent="0">
              <a:spcAft>
                <a:spcPts val="800"/>
              </a:spcAft>
              <a:buNone/>
            </a:pPr>
            <a:r>
              <a:rPr sz="1500">
                <a:solidFill>
                  <a:srgbClr val="232222"/>
                </a:solidFill>
                <a:latin typeface="Host Grotesk"/>
              </a:rPr>
              <a:t>Lars holds the dashboard and the ambassador track.</a:t>
            </a:r>
          </a:p>
          <a:p>
            <a:pPr marL="0" indent="0">
              <a:spcAft>
                <a:spcPts val="1600"/>
              </a:spcAft>
              <a:buNone/>
            </a:pPr>
            <a:r>
              <a:rPr sz="1500">
                <a:solidFill>
                  <a:srgbClr val="232222"/>
                </a:solidFill>
                <a:latin typeface="Host Grotesk"/>
              </a:rPr>
              <a:t>Still open: server install, ambassador contacts, licences.</a:t>
            </a:r>
          </a:p>
          <a:p>
            <a:pPr marL="0" indent="0">
              <a:buNone/>
            </a:pPr>
            <a:r>
              <a:rPr sz="1300">
                <a:solidFill>
                  <a:srgbClr val="002656"/>
                </a:solidFill>
                <a:latin typeface="Host Grotesk SemiBold"/>
              </a:rPr>
              <a:t>jacob.skogstrom@qvantum.com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vantum_theme">
  <a:themeElements>
    <a:clrScheme name="Qvantum_colours">
      <a:dk1>
        <a:srgbClr val="000000"/>
      </a:dk1>
      <a:lt1>
        <a:srgbClr val="FFFFFF"/>
      </a:lt1>
      <a:dk2>
        <a:srgbClr val="938679"/>
      </a:dk2>
      <a:lt2>
        <a:srgbClr val="E5E5DF"/>
      </a:lt2>
      <a:accent1>
        <a:srgbClr val="002556"/>
      </a:accent1>
      <a:accent2>
        <a:srgbClr val="3164FD"/>
      </a:accent2>
      <a:accent3>
        <a:srgbClr val="4AA1FF"/>
      </a:accent3>
      <a:accent4>
        <a:srgbClr val="C41230"/>
      </a:accent4>
      <a:accent5>
        <a:srgbClr val="FF8D5A"/>
      </a:accent5>
      <a:accent6>
        <a:srgbClr val="F7E36E"/>
      </a:accent6>
      <a:hlink>
        <a:srgbClr val="F4F4F4"/>
      </a:hlink>
      <a:folHlink>
        <a:srgbClr val="938679"/>
      </a:folHlink>
    </a:clrScheme>
    <a:fontScheme name="Office">
      <a:majorFont>
        <a:latin typeface="Host Grotesk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Host Grotesk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Qvantum_PPT_template_251118.potx" id="{314DD481-7011-4AEE-9D0D-4C1D0DB2DBAF}" vid="{78FD4114-F39F-4007-B39B-87311CAC75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94981B265248040B680707662844D8D" ma:contentTypeVersion="18" ma:contentTypeDescription="Skapa ett nytt dokument." ma:contentTypeScope="" ma:versionID="84ef30aa93c95357d4f8484a7dc17bd3">
  <xsd:schema xmlns:xsd="http://www.w3.org/2001/XMLSchema" xmlns:xs="http://www.w3.org/2001/XMLSchema" xmlns:p="http://schemas.microsoft.com/office/2006/metadata/properties" xmlns:ns2="798a31a3-7b50-4f54-b1b1-df7c740e4e17" xmlns:ns3="a445e722-b1f5-48f7-90b4-6948cc22e6a3" targetNamespace="http://schemas.microsoft.com/office/2006/metadata/properties" ma:root="true" ma:fieldsID="917b5f4fce3841477972b83ddf4cf3d6" ns2:_="" ns3:_="">
    <xsd:import namespace="798a31a3-7b50-4f54-b1b1-df7c740e4e17"/>
    <xsd:import namespace="a445e722-b1f5-48f7-90b4-6948cc22e6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a31a3-7b50-4f54-b1b1-df7c740e4e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a6150b9a-b55f-4b52-b450-a00d40397e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45e722-b1f5-48f7-90b4-6948cc22e6a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7de4597-2756-4a65-957a-448ca9bfcfd5}" ma:internalName="TaxCatchAll" ma:showField="CatchAllData" ma:web="a445e722-b1f5-48f7-90b4-6948cc22e6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8a31a3-7b50-4f54-b1b1-df7c740e4e17">
      <Terms xmlns="http://schemas.microsoft.com/office/infopath/2007/PartnerControls"/>
    </lcf76f155ced4ddcb4097134ff3c332f>
    <TaxCatchAll xmlns="a445e722-b1f5-48f7-90b4-6948cc22e6a3" xsi:nil="true"/>
  </documentManagement>
</p:properties>
</file>

<file path=customXml/itemProps1.xml><?xml version="1.0" encoding="utf-8"?>
<ds:datastoreItem xmlns:ds="http://schemas.openxmlformats.org/officeDocument/2006/customXml" ds:itemID="{19B15693-05DB-49CC-A75A-F7F0761279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589A63-CF98-49C3-95D1-20472E188C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a31a3-7b50-4f54-b1b1-df7c740e4e17"/>
    <ds:schemaRef ds:uri="a445e722-b1f5-48f7-90b4-6948cc22e6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1C4D06-261B-43F8-9691-A1A3A7A6C911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681c0253-1988-40c4-9b5c-44ba51fa2b64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798a31a3-7b50-4f54-b1b1-df7c740e4e17"/>
    <ds:schemaRef ds:uri="a445e722-b1f5-48f7-90b4-6948cc22e6a3"/>
  </ds:schemaRefs>
</ds:datastoreItem>
</file>

<file path=docMetadata/LabelInfo.xml><?xml version="1.0" encoding="utf-8"?>
<clbl:labelList xmlns:clbl="http://schemas.microsoft.com/office/2020/mipLabelMetadata">
  <clbl:label id="{606f0645-2e97-4efd-9bef-e8e7c04a511b}" enabled="0" method="" siteId="{606f0645-2e97-4efd-9bef-e8e7c04a511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226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Host Grotesk</vt:lpstr>
      <vt:lpstr>Aptos</vt:lpstr>
      <vt:lpstr>Arial</vt:lpstr>
      <vt:lpstr>Host Grotesk SemiBold</vt:lpstr>
      <vt:lpstr>Qvantum_theme</vt:lpstr>
      <vt:lpstr>PowerPoint Presentation</vt:lpstr>
      <vt:lpstr>Put AI to work in every team — and leave behind a system that runs without me.</vt:lpstr>
      <vt:lpstr>What shipped</vt:lpstr>
      <vt:lpstr>Status at handover 2 IN PROGRESS   ·   4 IN FLIGHT   ·   17 SHIPPED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Ulf Nilsson</dc:creator>
  <cp:lastModifiedBy>Jacob Skogström</cp:lastModifiedBy>
  <cp:revision>23</cp:revision>
  <dcterms:created xsi:type="dcterms:W3CDTF">2025-11-07T05:43:51Z</dcterms:created>
  <dcterms:modified xsi:type="dcterms:W3CDTF">2026-06-22T13:56:38Z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0x010100494981B265248040B680707662844D8D</vt:lpwstr>
  </property>
</Properties>
</file>